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Kollektif" charset="1" panose="020B0604020101010102"/>
      <p:regular r:id="rId13"/>
    </p:embeddedFont>
    <p:embeddedFont>
      <p:font typeface="Kollektif Bold" charset="1" panose="020B0604020101010102"/>
      <p:regular r:id="rId14"/>
    </p:embeddedFont>
    <p:embeddedFont>
      <p:font typeface="Kollektif Italics" charset="1" panose="020B0604020101010102"/>
      <p:regular r:id="rId15"/>
    </p:embeddedFont>
    <p:embeddedFont>
      <p:font typeface="Kollektif Bold Italics" charset="1" panose="020B0604020101010102"/>
      <p:regular r:id="rId16"/>
    </p:embeddedFont>
    <p:embeddedFont>
      <p:font typeface="Lovelo" charset="1" panose="02000000000000000000"/>
      <p:regular r:id="rId17"/>
    </p:embeddedFont>
    <p:embeddedFont>
      <p:font typeface="Mont Bold" charset="1" panose="00000800000000000000"/>
      <p:regular r:id="rId18"/>
    </p:embeddedFont>
    <p:embeddedFont>
      <p:font typeface="Mont Bold Bold" charset="1" panose="00000A00000000000000"/>
      <p:regular r:id="rId19"/>
    </p:embeddedFont>
    <p:embeddedFont>
      <p:font typeface="Mont Bold Italics" charset="1" panose="00000800000000000000"/>
      <p:regular r:id="rId20"/>
    </p:embeddedFont>
    <p:embeddedFont>
      <p:font typeface="Mont Bold Bold Italics" charset="1" panose="00000A00000000000000"/>
      <p:regular r:id="rId21"/>
    </p:embeddedFont>
    <p:embeddedFont>
      <p:font typeface="Halant Medium" charset="1" panose="00000600000000000000"/>
      <p:regular r:id="rId22"/>
    </p:embeddedFont>
    <p:embeddedFont>
      <p:font typeface="Halant Medium Bold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567" y="7001399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3" y="0"/>
                </a:lnTo>
                <a:lnTo>
                  <a:pt x="12832963" y="303324"/>
                </a:lnTo>
                <a:lnTo>
                  <a:pt x="0" y="303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7806" y="1028700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8235" y="404250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680793" y="0"/>
            <a:ext cx="10537260" cy="10287000"/>
          </a:xfrm>
          <a:custGeom>
            <a:avLst/>
            <a:gdLst/>
            <a:ahLst/>
            <a:cxnLst/>
            <a:rect r="r" b="b" t="t" l="l"/>
            <a:pathLst>
              <a:path h="10287000" w="10537260">
                <a:moveTo>
                  <a:pt x="10537260" y="0"/>
                </a:moveTo>
                <a:lnTo>
                  <a:pt x="0" y="0"/>
                </a:lnTo>
                <a:lnTo>
                  <a:pt x="0" y="10287000"/>
                </a:lnTo>
                <a:lnTo>
                  <a:pt x="10537260" y="10287000"/>
                </a:lnTo>
                <a:lnTo>
                  <a:pt x="105372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208" y="3330356"/>
            <a:ext cx="13152158" cy="71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13"/>
              </a:lnSpc>
            </a:pPr>
            <a:r>
              <a:rPr lang="en-US" sz="4921" spc="2445">
                <a:solidFill>
                  <a:srgbClr val="FFFFFF"/>
                </a:solidFill>
                <a:latin typeface="Kollektif Bold"/>
              </a:rPr>
              <a:t>INTERNET AND MOBILE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13849" y="4599987"/>
            <a:ext cx="16198428" cy="196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50"/>
              </a:lnSpc>
            </a:pPr>
            <a:r>
              <a:rPr lang="en-US" sz="13773" spc="1473">
                <a:solidFill>
                  <a:srgbClr val="FFFFFF"/>
                </a:solidFill>
                <a:latin typeface="Lovelo"/>
              </a:rPr>
              <a:t>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131" y="8756727"/>
            <a:ext cx="21120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DR VALERY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745432" y="3381847"/>
            <a:ext cx="12230515" cy="2853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1"/>
              </a:lnSpc>
            </a:pPr>
            <a:r>
              <a:rPr lang="en-US" sz="9373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9373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9373">
                <a:solidFill>
                  <a:srgbClr val="000000"/>
                </a:solidFill>
                <a:latin typeface="Halant Medium Bold"/>
              </a:rPr>
              <a:t>  </a:t>
            </a:r>
          </a:p>
          <a:p>
            <a:pPr algn="ctr">
              <a:lnSpc>
                <a:spcPts val="11341"/>
              </a:lnSpc>
              <a:spcBef>
                <a:spcPct val="0"/>
              </a:spcBef>
            </a:pPr>
            <a:r>
              <a:rPr lang="en-US" sz="9373">
                <a:solidFill>
                  <a:srgbClr val="000000"/>
                </a:solidFill>
                <a:latin typeface="Halant Medium Bold"/>
              </a:rPr>
              <a:t>USER SIGNUP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20858" y="1238146"/>
            <a:ext cx="7638442" cy="76384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996657" y="518216"/>
            <a:ext cx="4886844" cy="966946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2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3258" y="1390546"/>
            <a:ext cx="7638442" cy="76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49057" y="670616"/>
            <a:ext cx="4886844" cy="966946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166043" y="97737"/>
            <a:ext cx="10096644" cy="707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2"/>
              </a:lnSpc>
            </a:pPr>
            <a:r>
              <a:rPr lang="en-US" sz="7737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7737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7737">
                <a:solidFill>
                  <a:srgbClr val="000000"/>
                </a:solidFill>
                <a:latin typeface="Halant Medium Bold"/>
              </a:rPr>
              <a:t> </a:t>
            </a:r>
          </a:p>
          <a:p>
            <a:pPr algn="ctr">
              <a:lnSpc>
                <a:spcPts val="9362"/>
              </a:lnSpc>
            </a:pPr>
          </a:p>
          <a:p>
            <a:pPr algn="ctr">
              <a:lnSpc>
                <a:spcPts val="9362"/>
              </a:lnSpc>
            </a:pPr>
          </a:p>
          <a:p>
            <a:pPr algn="ctr">
              <a:lnSpc>
                <a:spcPts val="9362"/>
              </a:lnSpc>
            </a:pPr>
            <a:r>
              <a:rPr lang="en-US" sz="7737">
                <a:solidFill>
                  <a:srgbClr val="000000"/>
                </a:solidFill>
                <a:latin typeface="Halant Medium Bold"/>
              </a:rPr>
              <a:t> </a:t>
            </a:r>
          </a:p>
          <a:p>
            <a:pPr algn="ctr">
              <a:lnSpc>
                <a:spcPts val="9362"/>
              </a:lnSpc>
              <a:spcBef>
                <a:spcPct val="0"/>
              </a:spcBef>
            </a:pPr>
            <a:r>
              <a:rPr lang="en-US" sz="7737">
                <a:solidFill>
                  <a:srgbClr val="000000"/>
                </a:solidFill>
                <a:latin typeface="Halant Medium Bold"/>
              </a:rPr>
              <a:t>PASSENGER DASHBOARD SIGNUP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134" y="1028700"/>
            <a:ext cx="7638442" cy="76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95933" y="308770"/>
            <a:ext cx="4886844" cy="966946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697511" y="3822046"/>
            <a:ext cx="10203182" cy="230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3"/>
              </a:lnSpc>
            </a:pPr>
            <a:r>
              <a:rPr lang="en-US" sz="7572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7572">
                <a:solidFill>
                  <a:srgbClr val="FF3131"/>
                </a:solidFill>
                <a:latin typeface="Halant Medium Bold"/>
              </a:rPr>
              <a:t>TRACK</a:t>
            </a:r>
          </a:p>
          <a:p>
            <a:pPr algn="ctr">
              <a:lnSpc>
                <a:spcPts val="9163"/>
              </a:lnSpc>
              <a:spcBef>
                <a:spcPct val="0"/>
              </a:spcBef>
            </a:pPr>
            <a:r>
              <a:rPr lang="en-US" sz="7572">
                <a:solidFill>
                  <a:srgbClr val="051F42"/>
                </a:solidFill>
                <a:latin typeface="Halant Medium Bold"/>
              </a:rPr>
              <a:t>BECOME A DRIVER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3258" y="1390546"/>
            <a:ext cx="7638442" cy="76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149057" y="670616"/>
            <a:ext cx="4886844" cy="966946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36988" y="2581472"/>
            <a:ext cx="6890791" cy="485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5280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280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280">
                <a:solidFill>
                  <a:srgbClr val="000000"/>
                </a:solidFill>
                <a:latin typeface="Halant Medium Bold"/>
              </a:rPr>
              <a:t> </a:t>
            </a:r>
          </a:p>
          <a:p>
            <a:pPr algn="ctr">
              <a:lnSpc>
                <a:spcPts val="6389"/>
              </a:lnSpc>
            </a:pPr>
          </a:p>
          <a:p>
            <a:pPr algn="ctr">
              <a:lnSpc>
                <a:spcPts val="6389"/>
              </a:lnSpc>
            </a:pPr>
          </a:p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sz="5280">
                <a:solidFill>
                  <a:srgbClr val="000000"/>
                </a:solidFill>
                <a:latin typeface="Halant Medium Bold"/>
              </a:rPr>
              <a:t>SEE VAROUSE PASSENGERS AND THIER DESTINATIONS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0001" y="153686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13463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52039" y="113685"/>
            <a:ext cx="4886844" cy="966946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52440" y="1572770"/>
            <a:ext cx="1648445" cy="1765403"/>
          </a:xfrm>
          <a:custGeom>
            <a:avLst/>
            <a:gdLst/>
            <a:ahLst/>
            <a:cxnLst/>
            <a:rect r="r" b="b" t="t" l="l"/>
            <a:pathLst>
              <a:path h="1765403" w="1648445">
                <a:moveTo>
                  <a:pt x="0" y="0"/>
                </a:moveTo>
                <a:lnTo>
                  <a:pt x="1648445" y="0"/>
                </a:lnTo>
                <a:lnTo>
                  <a:pt x="1648445" y="1765403"/>
                </a:lnTo>
                <a:lnTo>
                  <a:pt x="0" y="176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9794" y="3818000"/>
            <a:ext cx="2393532" cy="2091349"/>
          </a:xfrm>
          <a:custGeom>
            <a:avLst/>
            <a:gdLst/>
            <a:ahLst/>
            <a:cxnLst/>
            <a:rect r="r" b="b" t="t" l="l"/>
            <a:pathLst>
              <a:path h="2091349" w="2393532">
                <a:moveTo>
                  <a:pt x="0" y="0"/>
                </a:moveTo>
                <a:lnTo>
                  <a:pt x="2393532" y="0"/>
                </a:lnTo>
                <a:lnTo>
                  <a:pt x="2393532" y="2091349"/>
                </a:lnTo>
                <a:lnTo>
                  <a:pt x="0" y="2091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9794" y="6894467"/>
            <a:ext cx="1839538" cy="1839538"/>
          </a:xfrm>
          <a:custGeom>
            <a:avLst/>
            <a:gdLst/>
            <a:ahLst/>
            <a:cxnLst/>
            <a:rect r="r" b="b" t="t" l="l"/>
            <a:pathLst>
              <a:path h="1839538" w="1839538">
                <a:moveTo>
                  <a:pt x="0" y="0"/>
                </a:moveTo>
                <a:lnTo>
                  <a:pt x="1839537" y="0"/>
                </a:lnTo>
                <a:lnTo>
                  <a:pt x="1839537" y="1839537"/>
                </a:lnTo>
                <a:lnTo>
                  <a:pt x="0" y="1839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304588"/>
            <a:ext cx="11726420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TESTING  AND 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73238" y="1467804"/>
            <a:ext cx="6907163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FUNCTIONAL TESTING 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73238" y="1893298"/>
            <a:ext cx="7965323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real-time passenger tracking</a:t>
            </a:r>
          </a:p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route optimization</a:t>
            </a:r>
          </a:p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user interface interactions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9237" y="4147798"/>
            <a:ext cx="7531970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PERFORMANCE TESTING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9857" y="4574315"/>
            <a:ext cx="10862268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response time</a:t>
            </a:r>
          </a:p>
          <a:p>
            <a:pPr algn="just"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scalability</a:t>
            </a:r>
          </a:p>
          <a:p>
            <a:pPr algn="just"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efficiency under various load conditions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19857" y="6827792"/>
            <a:ext cx="8082495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USER FEEDBACK AND SATISFACTION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19857" y="7375350"/>
            <a:ext cx="10862268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mapping and routing algorithms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determine the most efficient path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provides turn-by-turn directions to the driver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-490391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88451" y="1613249"/>
            <a:ext cx="1768935" cy="2128916"/>
          </a:xfrm>
          <a:custGeom>
            <a:avLst/>
            <a:gdLst/>
            <a:ahLst/>
            <a:cxnLst/>
            <a:rect r="r" b="b" t="t" l="l"/>
            <a:pathLst>
              <a:path h="2128916" w="1768935">
                <a:moveTo>
                  <a:pt x="0" y="0"/>
                </a:moveTo>
                <a:lnTo>
                  <a:pt x="1768935" y="0"/>
                </a:lnTo>
                <a:lnTo>
                  <a:pt x="1768935" y="2128915"/>
                </a:lnTo>
                <a:lnTo>
                  <a:pt x="0" y="212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3520" y="1811983"/>
            <a:ext cx="3988990" cy="2059316"/>
          </a:xfrm>
          <a:custGeom>
            <a:avLst/>
            <a:gdLst/>
            <a:ahLst/>
            <a:cxnLst/>
            <a:rect r="r" b="b" t="t" l="l"/>
            <a:pathLst>
              <a:path h="2059316" w="3988990">
                <a:moveTo>
                  <a:pt x="0" y="0"/>
                </a:moveTo>
                <a:lnTo>
                  <a:pt x="3988990" y="0"/>
                </a:lnTo>
                <a:lnTo>
                  <a:pt x="3988990" y="2059316"/>
                </a:lnTo>
                <a:lnTo>
                  <a:pt x="0" y="205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4241" y="4237519"/>
            <a:ext cx="1451900" cy="1586776"/>
          </a:xfrm>
          <a:custGeom>
            <a:avLst/>
            <a:gdLst/>
            <a:ahLst/>
            <a:cxnLst/>
            <a:rect r="r" b="b" t="t" l="l"/>
            <a:pathLst>
              <a:path h="1586776" w="1451900">
                <a:moveTo>
                  <a:pt x="0" y="0"/>
                </a:moveTo>
                <a:lnTo>
                  <a:pt x="1451900" y="0"/>
                </a:lnTo>
                <a:lnTo>
                  <a:pt x="1451900" y="1586777"/>
                </a:lnTo>
                <a:lnTo>
                  <a:pt x="0" y="1586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4406416"/>
            <a:ext cx="3769618" cy="1705752"/>
          </a:xfrm>
          <a:custGeom>
            <a:avLst/>
            <a:gdLst/>
            <a:ahLst/>
            <a:cxnLst/>
            <a:rect r="r" b="b" t="t" l="l"/>
            <a:pathLst>
              <a:path h="1705752" w="3769618">
                <a:moveTo>
                  <a:pt x="0" y="0"/>
                </a:moveTo>
                <a:lnTo>
                  <a:pt x="3769618" y="0"/>
                </a:lnTo>
                <a:lnTo>
                  <a:pt x="3769618" y="1705752"/>
                </a:lnTo>
                <a:lnTo>
                  <a:pt x="0" y="1705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3684" y="7134089"/>
            <a:ext cx="1280557" cy="2371401"/>
          </a:xfrm>
          <a:custGeom>
            <a:avLst/>
            <a:gdLst/>
            <a:ahLst/>
            <a:cxnLst/>
            <a:rect r="r" b="b" t="t" l="l"/>
            <a:pathLst>
              <a:path h="2371401" w="1280557">
                <a:moveTo>
                  <a:pt x="0" y="0"/>
                </a:moveTo>
                <a:lnTo>
                  <a:pt x="1280557" y="0"/>
                </a:lnTo>
                <a:lnTo>
                  <a:pt x="1280557" y="2371402"/>
                </a:lnTo>
                <a:lnTo>
                  <a:pt x="0" y="2371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7934" y="314756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  BENEFITS AND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69618" y="2061270"/>
            <a:ext cx="3917923" cy="63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6">
                <a:solidFill>
                  <a:srgbClr val="000000"/>
                </a:solidFill>
                <a:latin typeface="Abril Fatface"/>
              </a:rPr>
              <a:t>fuel Consumption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43714" y="4528301"/>
            <a:ext cx="3917923" cy="129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6">
                <a:solidFill>
                  <a:srgbClr val="000000"/>
                </a:solidFill>
                <a:latin typeface="Abril Fatface"/>
              </a:rPr>
              <a:t>less time looking for a ride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3656" y="2342555"/>
            <a:ext cx="4489863" cy="63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6">
                <a:solidFill>
                  <a:srgbClr val="000000"/>
                </a:solidFill>
                <a:latin typeface="Abril Fatface"/>
              </a:rPr>
              <a:t>Can cause traffic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69618" y="7305080"/>
            <a:ext cx="4755854" cy="195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726">
                <a:solidFill>
                  <a:srgbClr val="000000"/>
                </a:solidFill>
                <a:latin typeface="Abril Fatface"/>
              </a:rPr>
              <a:t>Help users with lack of sense of direction in unknon areas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-490391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562119" y="7666986"/>
            <a:ext cx="1280557" cy="2371401"/>
          </a:xfrm>
          <a:custGeom>
            <a:avLst/>
            <a:gdLst/>
            <a:ahLst/>
            <a:cxnLst/>
            <a:rect r="r" b="b" t="t" l="l"/>
            <a:pathLst>
              <a:path h="2371401" w="1280557">
                <a:moveTo>
                  <a:pt x="0" y="0"/>
                </a:moveTo>
                <a:lnTo>
                  <a:pt x="1280557" y="0"/>
                </a:lnTo>
                <a:lnTo>
                  <a:pt x="1280557" y="2371401"/>
                </a:lnTo>
                <a:lnTo>
                  <a:pt x="0" y="237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2665" y="1620515"/>
            <a:ext cx="2231575" cy="2159049"/>
          </a:xfrm>
          <a:custGeom>
            <a:avLst/>
            <a:gdLst/>
            <a:ahLst/>
            <a:cxnLst/>
            <a:rect r="r" b="b" t="t" l="l"/>
            <a:pathLst>
              <a:path h="2159049" w="2231575">
                <a:moveTo>
                  <a:pt x="0" y="0"/>
                </a:moveTo>
                <a:lnTo>
                  <a:pt x="2231576" y="0"/>
                </a:lnTo>
                <a:lnTo>
                  <a:pt x="2231576" y="2159050"/>
                </a:lnTo>
                <a:lnTo>
                  <a:pt x="0" y="2159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6988" y="1671340"/>
            <a:ext cx="3338580" cy="2057400"/>
          </a:xfrm>
          <a:custGeom>
            <a:avLst/>
            <a:gdLst/>
            <a:ahLst/>
            <a:cxnLst/>
            <a:rect r="r" b="b" t="t" l="l"/>
            <a:pathLst>
              <a:path h="2057400" w="3338580">
                <a:moveTo>
                  <a:pt x="0" y="0"/>
                </a:moveTo>
                <a:lnTo>
                  <a:pt x="3338581" y="0"/>
                </a:lnTo>
                <a:lnTo>
                  <a:pt x="333858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3392" y="4626377"/>
            <a:ext cx="1780848" cy="2000953"/>
          </a:xfrm>
          <a:custGeom>
            <a:avLst/>
            <a:gdLst/>
            <a:ahLst/>
            <a:cxnLst/>
            <a:rect r="r" b="b" t="t" l="l"/>
            <a:pathLst>
              <a:path h="2000953" w="1780848">
                <a:moveTo>
                  <a:pt x="0" y="0"/>
                </a:moveTo>
                <a:lnTo>
                  <a:pt x="1780849" y="0"/>
                </a:lnTo>
                <a:lnTo>
                  <a:pt x="1780849" y="2000953"/>
                </a:lnTo>
                <a:lnTo>
                  <a:pt x="0" y="200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11928" y="4871740"/>
            <a:ext cx="1228702" cy="1897609"/>
          </a:xfrm>
          <a:custGeom>
            <a:avLst/>
            <a:gdLst/>
            <a:ahLst/>
            <a:cxnLst/>
            <a:rect r="r" b="b" t="t" l="l"/>
            <a:pathLst>
              <a:path h="1897609" w="1228702">
                <a:moveTo>
                  <a:pt x="0" y="0"/>
                </a:moveTo>
                <a:lnTo>
                  <a:pt x="1228701" y="0"/>
                </a:lnTo>
                <a:lnTo>
                  <a:pt x="1228701" y="1897609"/>
                </a:lnTo>
                <a:lnTo>
                  <a:pt x="0" y="1897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7934" y="314756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  FUTURE ENHANCEMENT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5776" y="8038841"/>
            <a:ext cx="4755854" cy="174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326">
                <a:solidFill>
                  <a:srgbClr val="000000"/>
                </a:solidFill>
                <a:latin typeface="Abril Fatface"/>
              </a:rPr>
              <a:t>Help users with lack of sense of direction in unknon areas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2146" y="2170450"/>
            <a:ext cx="1023353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Real time postion update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2676" y="2160925"/>
            <a:ext cx="7615809" cy="5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sz="3449">
                <a:solidFill>
                  <a:srgbClr val="000000"/>
                </a:solidFill>
                <a:latin typeface="Abril Fatface"/>
              </a:rPr>
              <a:t>hiring drivers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3722" y="4973757"/>
            <a:ext cx="5262054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</a:rPr>
              <a:t>providing more security measures for our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06170" y="4986361"/>
            <a:ext cx="5002044" cy="1047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013">
                <a:solidFill>
                  <a:srgbClr val="000000"/>
                </a:solidFill>
                <a:latin typeface="Abril Fatface"/>
              </a:rPr>
              <a:t>Enable various driver locations on map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-490391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44391" y="4507038"/>
            <a:ext cx="3395857" cy="3395857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5503" t="0" r="-5503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640248" y="4414299"/>
            <a:ext cx="3581336" cy="3581336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DB45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773" t="0" r="-2773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-2585938">
            <a:off x="7166412" y="4384424"/>
            <a:ext cx="3507555" cy="3507555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DB45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776757" y="4246989"/>
            <a:ext cx="3523474" cy="3523474"/>
            <a:chOff x="0" y="0"/>
            <a:chExt cx="14840029" cy="148400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DB45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1898" t="-22439" r="-34505" b="-1739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-225441">
            <a:off x="14319293" y="4092209"/>
            <a:ext cx="3783522" cy="3783522"/>
            <a:chOff x="0" y="0"/>
            <a:chExt cx="14840029" cy="148400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297" r="223" b="-3083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717934" y="314756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7934" y="1253799"/>
            <a:ext cx="14008344" cy="126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THE PASSENGER POSITIONING SYSTEM AIMS AT IMPROVING MOBILITY IN THE COMMUNITY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9255" y="3132345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TEAM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7934" y="314756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AKNOWLEDGEMENT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9255" y="3132345"/>
            <a:ext cx="14008344" cy="153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</a:t>
            </a:r>
          </a:p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KINDLY 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1109" y="5469869"/>
            <a:ext cx="16061994" cy="87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6"/>
              </a:lnSpc>
              <a:spcBef>
                <a:spcPct val="0"/>
              </a:spcBef>
            </a:pPr>
            <a:r>
              <a:rPr lang="en-US" sz="5807">
                <a:solidFill>
                  <a:srgbClr val="000000"/>
                </a:solidFill>
                <a:latin typeface="Halant Medium Bold"/>
              </a:rPr>
              <a:t>DR NKEMENY VALERY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03568" y="3798552"/>
            <a:ext cx="19122407" cy="245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7"/>
              </a:lnSpc>
              <a:spcBef>
                <a:spcPct val="0"/>
              </a:spcBef>
            </a:pPr>
            <a:r>
              <a:rPr lang="en-US" sz="16196">
                <a:solidFill>
                  <a:srgbClr val="000000"/>
                </a:solidFill>
                <a:latin typeface="Halant Medium Bold"/>
              </a:rPr>
              <a:t>THANK </a:t>
            </a:r>
            <a:r>
              <a:rPr lang="en-US" sz="16196">
                <a:solidFill>
                  <a:srgbClr val="FF3131"/>
                </a:solidFill>
                <a:latin typeface="Halant Medium Bold"/>
              </a:rPr>
              <a:t>YOU</a:t>
            </a:r>
            <a:r>
              <a:rPr lang="en-US" sz="16196">
                <a:solidFill>
                  <a:srgbClr val="000000"/>
                </a:solidFill>
                <a:latin typeface="Halant Medium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601" y="177606"/>
            <a:ext cx="18072798" cy="6686550"/>
            <a:chOff x="0" y="0"/>
            <a:chExt cx="4759914" cy="176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59914" cy="1761067"/>
            </a:xfrm>
            <a:custGeom>
              <a:avLst/>
              <a:gdLst/>
              <a:ahLst/>
              <a:cxnLst/>
              <a:rect r="r" b="b" t="t" l="l"/>
              <a:pathLst>
                <a:path h="1761067" w="4759914">
                  <a:moveTo>
                    <a:pt x="21847" y="0"/>
                  </a:moveTo>
                  <a:lnTo>
                    <a:pt x="4738067" y="0"/>
                  </a:lnTo>
                  <a:cubicBezTo>
                    <a:pt x="4743861" y="0"/>
                    <a:pt x="4749418" y="2302"/>
                    <a:pt x="4753515" y="6399"/>
                  </a:cubicBezTo>
                  <a:cubicBezTo>
                    <a:pt x="4757612" y="10496"/>
                    <a:pt x="4759914" y="16053"/>
                    <a:pt x="4759914" y="21847"/>
                  </a:cubicBezTo>
                  <a:lnTo>
                    <a:pt x="4759914" y="1739220"/>
                  </a:lnTo>
                  <a:cubicBezTo>
                    <a:pt x="4759914" y="1751286"/>
                    <a:pt x="4750133" y="1761067"/>
                    <a:pt x="4738067" y="1761067"/>
                  </a:cubicBezTo>
                  <a:lnTo>
                    <a:pt x="21847" y="1761067"/>
                  </a:lnTo>
                  <a:cubicBezTo>
                    <a:pt x="16053" y="1761067"/>
                    <a:pt x="10496" y="1758765"/>
                    <a:pt x="6399" y="1754668"/>
                  </a:cubicBezTo>
                  <a:cubicBezTo>
                    <a:pt x="2302" y="1750571"/>
                    <a:pt x="0" y="1745014"/>
                    <a:pt x="0" y="1739220"/>
                  </a:cubicBezTo>
                  <a:lnTo>
                    <a:pt x="0" y="21847"/>
                  </a:lnTo>
                  <a:cubicBezTo>
                    <a:pt x="0" y="9781"/>
                    <a:pt x="9781" y="0"/>
                    <a:pt x="2184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334365">
            <a:off x="1012483" y="571193"/>
            <a:ext cx="4621592" cy="914461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522147" y="2505937"/>
            <a:ext cx="8959564" cy="202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61"/>
              </a:lnSpc>
            </a:pPr>
            <a:r>
              <a:rPr lang="en-US" sz="6662">
                <a:solidFill>
                  <a:srgbClr val="051F42"/>
                </a:solidFill>
                <a:latin typeface="Halant Medium Bold"/>
              </a:rPr>
              <a:t>Smarter </a:t>
            </a:r>
            <a:r>
              <a:rPr lang="en-US" sz="6662">
                <a:solidFill>
                  <a:srgbClr val="FFDE59"/>
                </a:solidFill>
                <a:latin typeface="Halant Medium Bold"/>
              </a:rPr>
              <a:t>Travel,</a:t>
            </a:r>
            <a:r>
              <a:rPr lang="en-US" sz="6662">
                <a:solidFill>
                  <a:srgbClr val="051F42"/>
                </a:solidFill>
                <a:latin typeface="Halant Medium Bold"/>
              </a:rPr>
              <a:t> </a:t>
            </a:r>
          </a:p>
          <a:p>
            <a:pPr algn="just">
              <a:lnSpc>
                <a:spcPts val="8061"/>
              </a:lnSpc>
            </a:pPr>
            <a:r>
              <a:rPr lang="en-US" sz="6662">
                <a:solidFill>
                  <a:srgbClr val="051F42"/>
                </a:solidFill>
                <a:latin typeface="Halant Medium Bold"/>
              </a:rPr>
              <a:t>Smoother </a:t>
            </a:r>
            <a:r>
              <a:rPr lang="en-US" sz="6662">
                <a:solidFill>
                  <a:srgbClr val="FFDE59"/>
                </a:solidFill>
                <a:latin typeface="Halant Medium Bold"/>
              </a:rPr>
              <a:t>Commutes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44914" y="544676"/>
            <a:ext cx="1219895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37"/>
              </a:lnSpc>
            </a:pPr>
            <a:r>
              <a:rPr lang="en-US" sz="16031">
                <a:solidFill>
                  <a:srgbClr val="051F42"/>
                </a:solidFill>
                <a:latin typeface="Halant Medium Bold"/>
              </a:rPr>
              <a:t>TRIP</a:t>
            </a:r>
            <a:r>
              <a:rPr lang="en-US" sz="16031">
                <a:solidFill>
                  <a:srgbClr val="FF3131"/>
                </a:solidFill>
                <a:latin typeface="Halant Medium Bold"/>
              </a:rPr>
              <a:t>TRACK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9553" y="6981903"/>
            <a:ext cx="1245942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8"/>
              </a:lnSpc>
            </a:pPr>
            <a:r>
              <a:rPr lang="en-US" sz="5115">
                <a:solidFill>
                  <a:srgbClr val="051F42"/>
                </a:solidFill>
                <a:latin typeface="Halant Medium Bold"/>
              </a:rPr>
              <a:t>Enhancing Public Transport Experiences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012" y="564856"/>
            <a:ext cx="10415311" cy="795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8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M</a:t>
            </a:r>
            <a:r>
              <a:rPr lang="en-US" sz="3199">
                <a:solidFill>
                  <a:srgbClr val="000000"/>
                </a:solidFill>
                <a:latin typeface="Mont Bold"/>
              </a:rPr>
              <a:t>aximizes fuel efficiency</a:t>
            </a:r>
          </a:p>
          <a:p>
            <a:pPr algn="just">
              <a:lnSpc>
                <a:spcPts val="4479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Enhances user experience in public transport</a:t>
            </a:r>
          </a:p>
          <a:p>
            <a:pPr algn="just">
              <a:lnSpc>
                <a:spcPts val="4479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Real-time passenger tracking</a:t>
            </a:r>
          </a:p>
          <a:p>
            <a:pPr algn="just">
              <a:lnSpc>
                <a:spcPts val="4479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Optimized routes for efficient transportation</a:t>
            </a:r>
          </a:p>
          <a:p>
            <a:pPr algn="just">
              <a:lnSpc>
                <a:spcPts val="4479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Utilizes advanced technologies for reliability</a:t>
            </a:r>
          </a:p>
          <a:p>
            <a:pPr algn="just">
              <a:lnSpc>
                <a:spcPts val="4479"/>
              </a:lnSpc>
            </a:pPr>
          </a:p>
          <a:p>
            <a:pPr algn="just" marL="690727" indent="-345363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Mont Bold"/>
              </a:rPr>
              <a:t>Benefits both drivers and passengers</a:t>
            </a:r>
          </a:p>
          <a:p>
            <a:pPr algn="just">
              <a:lnSpc>
                <a:spcPts val="447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-1689920">
            <a:off x="9042875" y="-275654"/>
            <a:ext cx="139493" cy="3086100"/>
            <a:chOff x="0" y="0"/>
            <a:chExt cx="3673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739" cy="812800"/>
            </a:xfrm>
            <a:custGeom>
              <a:avLst/>
              <a:gdLst/>
              <a:ahLst/>
              <a:cxnLst/>
              <a:rect r="r" b="b" t="t" l="l"/>
              <a:pathLst>
                <a:path h="812800" w="36739">
                  <a:moveTo>
                    <a:pt x="0" y="0"/>
                  </a:moveTo>
                  <a:lnTo>
                    <a:pt x="36739" y="0"/>
                  </a:lnTo>
                  <a:lnTo>
                    <a:pt x="3673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FD8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689920">
            <a:off x="10450196" y="2343273"/>
            <a:ext cx="139493" cy="3086100"/>
            <a:chOff x="0" y="0"/>
            <a:chExt cx="36739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739" cy="812800"/>
            </a:xfrm>
            <a:custGeom>
              <a:avLst/>
              <a:gdLst/>
              <a:ahLst/>
              <a:cxnLst/>
              <a:rect r="r" b="b" t="t" l="l"/>
              <a:pathLst>
                <a:path h="812800" w="36739">
                  <a:moveTo>
                    <a:pt x="0" y="0"/>
                  </a:moveTo>
                  <a:lnTo>
                    <a:pt x="36739" y="0"/>
                  </a:lnTo>
                  <a:lnTo>
                    <a:pt x="3673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FD8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812801">
            <a:off x="11493329" y="5116909"/>
            <a:ext cx="139493" cy="3086100"/>
            <a:chOff x="0" y="0"/>
            <a:chExt cx="36739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739" cy="812800"/>
            </a:xfrm>
            <a:custGeom>
              <a:avLst/>
              <a:gdLst/>
              <a:ahLst/>
              <a:cxnLst/>
              <a:rect r="r" b="b" t="t" l="l"/>
              <a:pathLst>
                <a:path h="812800" w="36739">
                  <a:moveTo>
                    <a:pt x="0" y="0"/>
                  </a:moveTo>
                  <a:lnTo>
                    <a:pt x="36739" y="0"/>
                  </a:lnTo>
                  <a:lnTo>
                    <a:pt x="3673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FD8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812801">
            <a:off x="12059578" y="7409585"/>
            <a:ext cx="139493" cy="3086100"/>
            <a:chOff x="0" y="0"/>
            <a:chExt cx="36739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739" cy="812800"/>
            </a:xfrm>
            <a:custGeom>
              <a:avLst/>
              <a:gdLst/>
              <a:ahLst/>
              <a:cxnLst/>
              <a:rect r="r" b="b" t="t" l="l"/>
              <a:pathLst>
                <a:path h="812800" w="36739">
                  <a:moveTo>
                    <a:pt x="0" y="0"/>
                  </a:moveTo>
                  <a:lnTo>
                    <a:pt x="36739" y="0"/>
                  </a:lnTo>
                  <a:lnTo>
                    <a:pt x="3673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FD8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1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313008" y="1609259"/>
            <a:ext cx="1632632" cy="1767614"/>
          </a:xfrm>
          <a:custGeom>
            <a:avLst/>
            <a:gdLst/>
            <a:ahLst/>
            <a:cxnLst/>
            <a:rect r="r" b="b" t="t" l="l"/>
            <a:pathLst>
              <a:path h="1767614" w="1632632">
                <a:moveTo>
                  <a:pt x="0" y="0"/>
                </a:moveTo>
                <a:lnTo>
                  <a:pt x="1632633" y="0"/>
                </a:lnTo>
                <a:lnTo>
                  <a:pt x="1632633" y="1767614"/>
                </a:lnTo>
                <a:lnTo>
                  <a:pt x="0" y="176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13830" y="4267123"/>
            <a:ext cx="1489482" cy="1612430"/>
          </a:xfrm>
          <a:custGeom>
            <a:avLst/>
            <a:gdLst/>
            <a:ahLst/>
            <a:cxnLst/>
            <a:rect r="r" b="b" t="t" l="l"/>
            <a:pathLst>
              <a:path h="1612430" w="1489482">
                <a:moveTo>
                  <a:pt x="0" y="0"/>
                </a:moveTo>
                <a:lnTo>
                  <a:pt x="1489482" y="0"/>
                </a:lnTo>
                <a:lnTo>
                  <a:pt x="1489482" y="1612430"/>
                </a:lnTo>
                <a:lnTo>
                  <a:pt x="0" y="1612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63075" y="4592719"/>
            <a:ext cx="818317" cy="876377"/>
          </a:xfrm>
          <a:custGeom>
            <a:avLst/>
            <a:gdLst/>
            <a:ahLst/>
            <a:cxnLst/>
            <a:rect r="r" b="b" t="t" l="l"/>
            <a:pathLst>
              <a:path h="876377" w="818317">
                <a:moveTo>
                  <a:pt x="0" y="0"/>
                </a:moveTo>
                <a:lnTo>
                  <a:pt x="818317" y="0"/>
                </a:lnTo>
                <a:lnTo>
                  <a:pt x="818317" y="876377"/>
                </a:lnTo>
                <a:lnTo>
                  <a:pt x="0" y="876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66528" y="4328896"/>
            <a:ext cx="1651791" cy="1404023"/>
          </a:xfrm>
          <a:custGeom>
            <a:avLst/>
            <a:gdLst/>
            <a:ahLst/>
            <a:cxnLst/>
            <a:rect r="r" b="b" t="t" l="l"/>
            <a:pathLst>
              <a:path h="1404023" w="1651791">
                <a:moveTo>
                  <a:pt x="0" y="0"/>
                </a:moveTo>
                <a:lnTo>
                  <a:pt x="1651792" y="0"/>
                </a:lnTo>
                <a:lnTo>
                  <a:pt x="1651792" y="1404023"/>
                </a:lnTo>
                <a:lnTo>
                  <a:pt x="0" y="1404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129325" y="7221255"/>
            <a:ext cx="1910325" cy="1910325"/>
          </a:xfrm>
          <a:custGeom>
            <a:avLst/>
            <a:gdLst/>
            <a:ahLst/>
            <a:cxnLst/>
            <a:rect r="r" b="b" t="t" l="l"/>
            <a:pathLst>
              <a:path h="1910325" w="1910325">
                <a:moveTo>
                  <a:pt x="0" y="0"/>
                </a:moveTo>
                <a:lnTo>
                  <a:pt x="1910325" y="0"/>
                </a:lnTo>
                <a:lnTo>
                  <a:pt x="1910325" y="1910325"/>
                </a:lnTo>
                <a:lnTo>
                  <a:pt x="0" y="1910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5558553" y="7165706"/>
            <a:ext cx="2725067" cy="3573859"/>
          </a:xfrm>
          <a:custGeom>
            <a:avLst/>
            <a:gdLst/>
            <a:ahLst/>
            <a:cxnLst/>
            <a:rect r="r" b="b" t="t" l="l"/>
            <a:pathLst>
              <a:path h="3573859" w="2725067">
                <a:moveTo>
                  <a:pt x="2725067" y="0"/>
                </a:moveTo>
                <a:lnTo>
                  <a:pt x="0" y="0"/>
                </a:lnTo>
                <a:lnTo>
                  <a:pt x="0" y="3573858"/>
                </a:lnTo>
                <a:lnTo>
                  <a:pt x="2725067" y="3573858"/>
                </a:lnTo>
                <a:lnTo>
                  <a:pt x="272506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22223" y="1468107"/>
            <a:ext cx="1632260" cy="1612537"/>
          </a:xfrm>
          <a:custGeom>
            <a:avLst/>
            <a:gdLst/>
            <a:ahLst/>
            <a:cxnLst/>
            <a:rect r="r" b="b" t="t" l="l"/>
            <a:pathLst>
              <a:path h="1612537" w="1632260">
                <a:moveTo>
                  <a:pt x="0" y="0"/>
                </a:moveTo>
                <a:lnTo>
                  <a:pt x="1632260" y="0"/>
                </a:lnTo>
                <a:lnTo>
                  <a:pt x="1632260" y="1612537"/>
                </a:lnTo>
                <a:lnTo>
                  <a:pt x="0" y="16125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0" y="304588"/>
            <a:ext cx="7236219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OVERVIEW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76343" y="263607"/>
            <a:ext cx="9411657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FUNCTIONALITIES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31975" y="3071119"/>
            <a:ext cx="6978223" cy="99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ROUTE </a:t>
            </a:r>
          </a:p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OPTIMIZATION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3566419"/>
            <a:ext cx="6978223" cy="50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FARE CALCULATION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14201" y="6070053"/>
            <a:ext cx="6978223" cy="99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PASSENGER </a:t>
            </a:r>
          </a:p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POSITION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21047" y="5723394"/>
            <a:ext cx="6978223" cy="99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TIME</a:t>
            </a:r>
          </a:p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 ESTIMATE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42863" y="9160155"/>
            <a:ext cx="6978223" cy="99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0"/>
              </a:lnSpc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DISTANCE </a:t>
            </a:r>
          </a:p>
          <a:p>
            <a:pPr algn="ctr">
              <a:lnSpc>
                <a:spcPts val="3950"/>
              </a:lnSpc>
              <a:spcBef>
                <a:spcPct val="0"/>
              </a:spcBef>
            </a:pPr>
            <a:r>
              <a:rPr lang="en-US" sz="3264">
                <a:solidFill>
                  <a:srgbClr val="000000"/>
                </a:solidFill>
                <a:latin typeface="Halant Medium Bold"/>
              </a:rPr>
              <a:t>ESTIMATE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0001" y="153686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13463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52039" y="113685"/>
            <a:ext cx="4886844" cy="966946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534479"/>
            <a:ext cx="1358373" cy="2069901"/>
          </a:xfrm>
          <a:custGeom>
            <a:avLst/>
            <a:gdLst/>
            <a:ahLst/>
            <a:cxnLst/>
            <a:rect r="r" b="b" t="t" l="l"/>
            <a:pathLst>
              <a:path h="2069901" w="1358373">
                <a:moveTo>
                  <a:pt x="0" y="0"/>
                </a:moveTo>
                <a:lnTo>
                  <a:pt x="1358373" y="0"/>
                </a:lnTo>
                <a:lnTo>
                  <a:pt x="1358373" y="2069902"/>
                </a:lnTo>
                <a:lnTo>
                  <a:pt x="0" y="20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4214473"/>
            <a:ext cx="1609951" cy="1461030"/>
          </a:xfrm>
          <a:custGeom>
            <a:avLst/>
            <a:gdLst/>
            <a:ahLst/>
            <a:cxnLst/>
            <a:rect r="r" b="b" t="t" l="l"/>
            <a:pathLst>
              <a:path h="1461030" w="1609951">
                <a:moveTo>
                  <a:pt x="0" y="0"/>
                </a:moveTo>
                <a:lnTo>
                  <a:pt x="1609951" y="0"/>
                </a:lnTo>
                <a:lnTo>
                  <a:pt x="1609951" y="1461030"/>
                </a:lnTo>
                <a:lnTo>
                  <a:pt x="0" y="146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0" y="6553098"/>
            <a:ext cx="2953326" cy="2403269"/>
          </a:xfrm>
          <a:custGeom>
            <a:avLst/>
            <a:gdLst/>
            <a:ahLst/>
            <a:cxnLst/>
            <a:rect r="r" b="b" t="t" l="l"/>
            <a:pathLst>
              <a:path h="2403269" w="2953326">
                <a:moveTo>
                  <a:pt x="2953326" y="0"/>
                </a:moveTo>
                <a:lnTo>
                  <a:pt x="0" y="0"/>
                </a:lnTo>
                <a:lnTo>
                  <a:pt x="0" y="2403269"/>
                </a:lnTo>
                <a:lnTo>
                  <a:pt x="2953326" y="2403269"/>
                </a:lnTo>
                <a:lnTo>
                  <a:pt x="29533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304588"/>
            <a:ext cx="9144000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73238" y="1467804"/>
            <a:ext cx="4755147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MOBILE APPLICATION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73238" y="1893298"/>
            <a:ext cx="7965323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</a:t>
            </a:r>
            <a:r>
              <a:rPr lang="en-US" sz="2599">
                <a:solidFill>
                  <a:srgbClr val="000000"/>
                </a:solidFill>
                <a:latin typeface="Mont Bold"/>
              </a:rPr>
              <a:t>user-facing component of the system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permits drivers to see passengers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passengers display location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9237" y="4147798"/>
            <a:ext cx="4755147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BACKEND SERVER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19857" y="4574315"/>
            <a:ext cx="10862268" cy="100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central hub for data processing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comunication between app and other components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19857" y="6827792"/>
            <a:ext cx="7271350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MAPPING AND ROUTING 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19857" y="7375350"/>
            <a:ext cx="10862268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mapping and routing algorithms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determine the most efficient path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provides turn-by-turn directions to the driver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50600">
            <a:off x="12906700" y="-578363"/>
            <a:ext cx="6466250" cy="1438741"/>
          </a:xfrm>
          <a:custGeom>
            <a:avLst/>
            <a:gdLst/>
            <a:ahLst/>
            <a:cxnLst/>
            <a:rect r="r" b="b" t="t" l="l"/>
            <a:pathLst>
              <a:path h="1438741" w="6466250">
                <a:moveTo>
                  <a:pt x="0" y="0"/>
                </a:moveTo>
                <a:lnTo>
                  <a:pt x="6466251" y="0"/>
                </a:lnTo>
                <a:lnTo>
                  <a:pt x="6466251" y="1438741"/>
                </a:lnTo>
                <a:lnTo>
                  <a:pt x="0" y="1438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9300" y="-1086593"/>
            <a:ext cx="12934130" cy="11042514"/>
          </a:xfrm>
          <a:custGeom>
            <a:avLst/>
            <a:gdLst/>
            <a:ahLst/>
            <a:cxnLst/>
            <a:rect r="r" b="b" t="t" l="l"/>
            <a:pathLst>
              <a:path h="11042514" w="12934130">
                <a:moveTo>
                  <a:pt x="0" y="0"/>
                </a:moveTo>
                <a:lnTo>
                  <a:pt x="12934130" y="0"/>
                </a:lnTo>
                <a:lnTo>
                  <a:pt x="12934130" y="11042514"/>
                </a:lnTo>
                <a:lnTo>
                  <a:pt x="0" y="11042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41356" y="263607"/>
            <a:ext cx="10697550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 HARDWARE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837" y="1389277"/>
            <a:ext cx="5731359" cy="680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5064" spc="151">
                <a:solidFill>
                  <a:srgbClr val="000000"/>
                </a:solidFill>
                <a:latin typeface="Halant Medium Bold"/>
              </a:rPr>
              <a:t>SMARTPHONES SERVE AS THE PRIMARY HARDWARE COMPONENT FOR BOTH DRIVERS AND PASSENGERS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-490391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82610" y="2117141"/>
            <a:ext cx="1224801" cy="1550381"/>
          </a:xfrm>
          <a:custGeom>
            <a:avLst/>
            <a:gdLst/>
            <a:ahLst/>
            <a:cxnLst/>
            <a:rect r="r" b="b" t="t" l="l"/>
            <a:pathLst>
              <a:path h="1550381" w="1224801">
                <a:moveTo>
                  <a:pt x="0" y="0"/>
                </a:moveTo>
                <a:lnTo>
                  <a:pt x="1224801" y="0"/>
                </a:lnTo>
                <a:lnTo>
                  <a:pt x="1224801" y="1550381"/>
                </a:lnTo>
                <a:lnTo>
                  <a:pt x="0" y="155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3157" y="4230419"/>
            <a:ext cx="1923707" cy="2105288"/>
          </a:xfrm>
          <a:custGeom>
            <a:avLst/>
            <a:gdLst/>
            <a:ahLst/>
            <a:cxnLst/>
            <a:rect r="r" b="b" t="t" l="l"/>
            <a:pathLst>
              <a:path h="2105288" w="1923707">
                <a:moveTo>
                  <a:pt x="0" y="0"/>
                </a:moveTo>
                <a:lnTo>
                  <a:pt x="1923707" y="0"/>
                </a:lnTo>
                <a:lnTo>
                  <a:pt x="1923707" y="2105287"/>
                </a:lnTo>
                <a:lnTo>
                  <a:pt x="0" y="210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82610" y="6678190"/>
            <a:ext cx="1542314" cy="1585557"/>
          </a:xfrm>
          <a:custGeom>
            <a:avLst/>
            <a:gdLst/>
            <a:ahLst/>
            <a:cxnLst/>
            <a:rect r="r" b="b" t="t" l="l"/>
            <a:pathLst>
              <a:path h="1585557" w="1542314">
                <a:moveTo>
                  <a:pt x="0" y="0"/>
                </a:moveTo>
                <a:lnTo>
                  <a:pt x="1542314" y="0"/>
                </a:lnTo>
                <a:lnTo>
                  <a:pt x="1542314" y="1585557"/>
                </a:lnTo>
                <a:lnTo>
                  <a:pt x="0" y="158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8136" y="8606231"/>
            <a:ext cx="1064474" cy="1227380"/>
          </a:xfrm>
          <a:custGeom>
            <a:avLst/>
            <a:gdLst/>
            <a:ahLst/>
            <a:cxnLst/>
            <a:rect r="r" b="b" t="t" l="l"/>
            <a:pathLst>
              <a:path h="1227380" w="1064474">
                <a:moveTo>
                  <a:pt x="0" y="0"/>
                </a:moveTo>
                <a:lnTo>
                  <a:pt x="1064474" y="0"/>
                </a:lnTo>
                <a:lnTo>
                  <a:pt x="1064474" y="1227381"/>
                </a:lnTo>
                <a:lnTo>
                  <a:pt x="0" y="1227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05682" y="8554666"/>
            <a:ext cx="1220486" cy="1407269"/>
          </a:xfrm>
          <a:custGeom>
            <a:avLst/>
            <a:gdLst/>
            <a:ahLst/>
            <a:cxnLst/>
            <a:rect r="r" b="b" t="t" l="l"/>
            <a:pathLst>
              <a:path h="1407269" w="1220486">
                <a:moveTo>
                  <a:pt x="0" y="0"/>
                </a:moveTo>
                <a:lnTo>
                  <a:pt x="1220486" y="0"/>
                </a:lnTo>
                <a:lnTo>
                  <a:pt x="1220486" y="1407268"/>
                </a:lnTo>
                <a:lnTo>
                  <a:pt x="0" y="1407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76436" y="1783900"/>
            <a:ext cx="8106156" cy="8229600"/>
          </a:xfrm>
          <a:custGeom>
            <a:avLst/>
            <a:gdLst/>
            <a:ahLst/>
            <a:cxnLst/>
            <a:rect r="r" b="b" t="t" l="l"/>
            <a:pathLst>
              <a:path h="8229600" w="8106156">
                <a:moveTo>
                  <a:pt x="0" y="0"/>
                </a:moveTo>
                <a:lnTo>
                  <a:pt x="8106156" y="0"/>
                </a:lnTo>
                <a:lnTo>
                  <a:pt x="8106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58749" y="4917656"/>
            <a:ext cx="2949573" cy="4915955"/>
          </a:xfrm>
          <a:custGeom>
            <a:avLst/>
            <a:gdLst/>
            <a:ahLst/>
            <a:cxnLst/>
            <a:rect r="r" b="b" t="t" l="l"/>
            <a:pathLst>
              <a:path h="4915955" w="2949573">
                <a:moveTo>
                  <a:pt x="0" y="0"/>
                </a:moveTo>
                <a:lnTo>
                  <a:pt x="2949573" y="0"/>
                </a:lnTo>
                <a:lnTo>
                  <a:pt x="2949573" y="4915956"/>
                </a:lnTo>
                <a:lnTo>
                  <a:pt x="0" y="4915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1332850" y="237623"/>
            <a:ext cx="10697550" cy="153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 PROGRAMING LANGUAGES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00305" y="2544951"/>
            <a:ext cx="4987771" cy="71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000000"/>
                </a:solidFill>
                <a:latin typeface="Trocchi"/>
              </a:rPr>
              <a:t>Django framework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17416" y="4608952"/>
            <a:ext cx="3042598" cy="76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7"/>
              </a:lnSpc>
            </a:pPr>
            <a:r>
              <a:rPr lang="en-US" sz="4634">
                <a:solidFill>
                  <a:srgbClr val="000000"/>
                </a:solidFill>
                <a:latin typeface="Trocchi"/>
              </a:rPr>
              <a:t>postgresql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12758" y="6592465"/>
            <a:ext cx="3851913" cy="71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000000"/>
                </a:solidFill>
                <a:latin typeface="Trocchi"/>
              </a:rPr>
              <a:t>javascript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6254" y="8943114"/>
            <a:ext cx="712228" cy="107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6343">
                <a:solidFill>
                  <a:srgbClr val="000000"/>
                </a:solidFill>
                <a:latin typeface="Trocchi"/>
              </a:rPr>
              <a:t>&amp;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8234" y="8855762"/>
            <a:ext cx="3851913" cy="71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000000"/>
                </a:solidFill>
                <a:latin typeface="Trocchi"/>
              </a:rPr>
              <a:t>css &amp; html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B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71080" y="-85860"/>
            <a:ext cx="10313537" cy="1023353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-490391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D8A6">
                <a:alpha val="3882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372456" y="308770"/>
            <a:ext cx="4886844" cy="966946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75325" y="1493453"/>
            <a:ext cx="2045202" cy="2045202"/>
          </a:xfrm>
          <a:custGeom>
            <a:avLst/>
            <a:gdLst/>
            <a:ahLst/>
            <a:cxnLst/>
            <a:rect r="r" b="b" t="t" l="l"/>
            <a:pathLst>
              <a:path h="2045202" w="2045202">
                <a:moveTo>
                  <a:pt x="0" y="0"/>
                </a:moveTo>
                <a:lnTo>
                  <a:pt x="2045202" y="0"/>
                </a:lnTo>
                <a:lnTo>
                  <a:pt x="2045202" y="2045202"/>
                </a:lnTo>
                <a:lnTo>
                  <a:pt x="0" y="2045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5325" y="4153329"/>
            <a:ext cx="1755156" cy="1755156"/>
          </a:xfrm>
          <a:custGeom>
            <a:avLst/>
            <a:gdLst/>
            <a:ahLst/>
            <a:cxnLst/>
            <a:rect r="r" b="b" t="t" l="l"/>
            <a:pathLst>
              <a:path h="1755156" w="1755156">
                <a:moveTo>
                  <a:pt x="0" y="0"/>
                </a:moveTo>
                <a:lnTo>
                  <a:pt x="1755156" y="0"/>
                </a:lnTo>
                <a:lnTo>
                  <a:pt x="1755156" y="1755156"/>
                </a:lnTo>
                <a:lnTo>
                  <a:pt x="0" y="1755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5828" y="6899085"/>
            <a:ext cx="2369811" cy="2507736"/>
          </a:xfrm>
          <a:custGeom>
            <a:avLst/>
            <a:gdLst/>
            <a:ahLst/>
            <a:cxnLst/>
            <a:rect r="r" b="b" t="t" l="l"/>
            <a:pathLst>
              <a:path h="2507736" w="2369811">
                <a:moveTo>
                  <a:pt x="0" y="0"/>
                </a:moveTo>
                <a:lnTo>
                  <a:pt x="2369810" y="0"/>
                </a:lnTo>
                <a:lnTo>
                  <a:pt x="2369810" y="2507737"/>
                </a:lnTo>
                <a:lnTo>
                  <a:pt x="0" y="250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720353" y="113685"/>
            <a:ext cx="14008344" cy="76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5064">
                <a:solidFill>
                  <a:srgbClr val="FF3131"/>
                </a:solidFill>
                <a:latin typeface="Halant Medium Bold"/>
              </a:rPr>
              <a:t>TRACK</a:t>
            </a:r>
            <a:r>
              <a:rPr lang="en-US" sz="5064">
                <a:solidFill>
                  <a:srgbClr val="000000"/>
                </a:solidFill>
                <a:latin typeface="Halant Medium Bold"/>
              </a:rPr>
              <a:t>  STORING AND 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0527" y="1565378"/>
            <a:ext cx="4755147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DATA COLLECTION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25638" y="2045698"/>
            <a:ext cx="7965323" cy="191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 real-time location data from drivers and passengers using GPS</a:t>
            </a:r>
          </a:p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Users interact with the mobile application to input information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08115" y="4196908"/>
            <a:ext cx="4755147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DATA COLLECTION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08115" y="4796016"/>
            <a:ext cx="7965323" cy="100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Postgres sql </a:t>
            </a:r>
          </a:p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superbase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20527" y="7054093"/>
            <a:ext cx="4755147" cy="5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6"/>
              </a:lnSpc>
            </a:pPr>
            <a:r>
              <a:rPr lang="en-US" sz="3082">
                <a:solidFill>
                  <a:srgbClr val="FF3131"/>
                </a:solidFill>
                <a:latin typeface="Trocchi"/>
              </a:rPr>
              <a:t>DATA SECURITY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25638" y="7737785"/>
            <a:ext cx="6218362" cy="145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encryption, access controls, and anonymization techniques</a:t>
            </a:r>
          </a:p>
          <a:p>
            <a:pPr marL="561190" indent="-280595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 Bold"/>
              </a:rPr>
              <a:t>data protection regulations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7952" y="2404098"/>
            <a:ext cx="14619514" cy="3822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122"/>
              </a:lnSpc>
            </a:pPr>
            <a:r>
              <a:rPr lang="en-US" sz="12497">
                <a:solidFill>
                  <a:srgbClr val="000000"/>
                </a:solidFill>
                <a:latin typeface="Halant Medium Bold"/>
              </a:rPr>
              <a:t>Let's </a:t>
            </a:r>
            <a:r>
              <a:rPr lang="en-US" sz="12497">
                <a:solidFill>
                  <a:srgbClr val="FFDE59"/>
                </a:solidFill>
                <a:latin typeface="Halant Medium Bold"/>
              </a:rPr>
              <a:t>take</a:t>
            </a:r>
            <a:r>
              <a:rPr lang="en-US" sz="12497">
                <a:solidFill>
                  <a:srgbClr val="000000"/>
                </a:solidFill>
                <a:latin typeface="Halant Medium Bold"/>
              </a:rPr>
              <a:t> a tour</a:t>
            </a:r>
          </a:p>
          <a:p>
            <a:pPr>
              <a:lnSpc>
                <a:spcPts val="15122"/>
              </a:lnSpc>
            </a:pPr>
            <a:r>
              <a:rPr lang="en-US" sz="12497">
                <a:solidFill>
                  <a:srgbClr val="000000"/>
                </a:solidFill>
                <a:latin typeface="Halant Medium Bold"/>
              </a:rPr>
              <a:t>INTO THE </a:t>
            </a:r>
            <a:r>
              <a:rPr lang="en-US" sz="12497">
                <a:solidFill>
                  <a:srgbClr val="FFDE59"/>
                </a:solidFill>
                <a:latin typeface="Halant Medium Bold"/>
              </a:rPr>
              <a:t>SYSTEM</a:t>
            </a:r>
            <a:r>
              <a:rPr lang="en-US" sz="12497">
                <a:solidFill>
                  <a:srgbClr val="000000"/>
                </a:solidFill>
                <a:latin typeface="Halant Medium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134" y="1028700"/>
            <a:ext cx="7638442" cy="76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95933" y="308770"/>
            <a:ext cx="4886844" cy="966946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33324" y="3822046"/>
            <a:ext cx="10203182" cy="230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3"/>
              </a:lnSpc>
            </a:pPr>
            <a:r>
              <a:rPr lang="en-US" sz="7572">
                <a:solidFill>
                  <a:srgbClr val="000000"/>
                </a:solidFill>
                <a:latin typeface="Halant Medium Bold"/>
              </a:rPr>
              <a:t>TRIP</a:t>
            </a:r>
            <a:r>
              <a:rPr lang="en-US" sz="7572">
                <a:solidFill>
                  <a:srgbClr val="FF3131"/>
                </a:solidFill>
                <a:latin typeface="Halant Medium Bold"/>
              </a:rPr>
              <a:t>TRACK</a:t>
            </a:r>
          </a:p>
          <a:p>
            <a:pPr algn="ctr">
              <a:lnSpc>
                <a:spcPts val="9163"/>
              </a:lnSpc>
              <a:spcBef>
                <a:spcPct val="0"/>
              </a:spcBef>
            </a:pPr>
            <a:r>
              <a:rPr lang="en-US" sz="7572">
                <a:solidFill>
                  <a:srgbClr val="051F42"/>
                </a:solidFill>
                <a:latin typeface="Halant Medium Bold"/>
              </a:rPr>
              <a:t>LANDING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DAFmMx29SYM</dc:identifier>
  <dcterms:modified xsi:type="dcterms:W3CDTF">2011-08-01T06:04:30Z</dcterms:modified>
  <cp:revision>1</cp:revision>
  <dc:title>Green and Black Modern Sales Marketing Presentation</dc:title>
</cp:coreProperties>
</file>